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66" r:id="rId7"/>
    <p:sldId id="262" r:id="rId8"/>
    <p:sldId id="259" r:id="rId9"/>
    <p:sldId id="263" r:id="rId10"/>
    <p:sldId id="260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08" autoAdjust="0"/>
  </p:normalViewPr>
  <p:slideViewPr>
    <p:cSldViewPr>
      <p:cViewPr varScale="1">
        <p:scale>
          <a:sx n="117" d="100"/>
          <a:sy n="117" d="100"/>
        </p:scale>
        <p:origin x="-2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65364-A22E-41B5-87AD-A12F5AB3D648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DCD80-8C4B-4E94-8FF1-E4F03A03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5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5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4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5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DCD80-8C4B-4E94-8FF1-E4F03A0399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3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80E1-F990-4945-B22C-DF7E6E392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4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230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652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55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01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080E1-F990-4945-B22C-DF7E6E392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0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101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945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B6ACF-E98A-41E6-83B4-1BD0F1F1659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5CEFD2A-0C50-4A23-9D95-7CA2889C2370}" type="slidenum">
              <a:rPr lang="en-US" sz="1000" b="0" strike="noStrike" spc="-1" smtClean="0">
                <a:solidFill>
                  <a:srgbClr val="CACACA"/>
                </a:solidFill>
                <a:latin typeface="Average"/>
                <a:ea typeface="Average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450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latin typeface="Oswald"/>
                <a:ea typeface="Oswald"/>
              </a:rPr>
              <a:t>GPU Overclocker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71400" y="3174840"/>
            <a:ext cx="780120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100" b="0" strike="noStrike" spc="-1">
                <a:latin typeface="Average"/>
                <a:ea typeface="Average"/>
              </a:rPr>
              <a:t>By: Sajeeb Chowdhury</a:t>
            </a:r>
            <a:endParaRPr lang="en-US" sz="2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100" b="0" strike="noStrike" spc="-1">
                <a:latin typeface="Average"/>
                <a:ea typeface="Average"/>
              </a:rPr>
              <a:t>&amp; Caleb Maranian</a:t>
            </a:r>
            <a:endParaRPr lang="en-US" sz="2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latin typeface="Oswald"/>
                <a:ea typeface="Oswald"/>
              </a:rPr>
              <a:t>Conclusions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11760" y="1152360"/>
            <a:ext cx="8520120" cy="172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verage"/>
                <a:ea typeface="Average"/>
              </a:rPr>
              <a:t>With our algorithm...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750 Ti core clock </a:t>
            </a:r>
            <a:r>
              <a:rPr lang="en-US" sz="1800" b="0" strike="noStrike" spc="-1" dirty="0" smtClean="0">
                <a:latin typeface="Average"/>
                <a:ea typeface="Average"/>
              </a:rPr>
              <a:t>frequency was raised by 211MHz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750 Ti memory clock </a:t>
            </a:r>
            <a:r>
              <a:rPr lang="en-US" sz="1800" b="0" strike="noStrike" spc="-1" dirty="0" smtClean="0">
                <a:latin typeface="Average"/>
                <a:ea typeface="Average"/>
              </a:rPr>
              <a:t>frequency </a:t>
            </a:r>
            <a:r>
              <a:rPr lang="en-US" sz="1800" b="0" strike="noStrike" spc="-1" dirty="0">
                <a:latin typeface="Average"/>
                <a:ea typeface="Average"/>
              </a:rPr>
              <a:t>was </a:t>
            </a:r>
            <a:r>
              <a:rPr lang="en-US" sz="1800" b="0" strike="noStrike" spc="-1" dirty="0" smtClean="0">
                <a:latin typeface="Average"/>
                <a:ea typeface="Average"/>
              </a:rPr>
              <a:t>raised by 650MHz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pc="-1" dirty="0" smtClean="0">
                <a:latin typeface="Average"/>
              </a:rPr>
              <a:t>All of these were done without increasing power consumption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2" name="Google Shape;88;p17"/>
          <p:cNvPicPr/>
          <p:nvPr/>
        </p:nvPicPr>
        <p:blipFill>
          <a:blip r:embed="rId3"/>
          <a:stretch/>
        </p:blipFill>
        <p:spPr>
          <a:xfrm>
            <a:off x="5082840" y="3011400"/>
            <a:ext cx="3166200" cy="197784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89;p17"/>
          <p:cNvPicPr/>
          <p:nvPr/>
        </p:nvPicPr>
        <p:blipFill>
          <a:blip r:embed="rId4"/>
          <a:stretch/>
        </p:blipFill>
        <p:spPr>
          <a:xfrm>
            <a:off x="687240" y="3011400"/>
            <a:ext cx="3166200" cy="19778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3992760" y="3797280"/>
            <a:ext cx="981720" cy="390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45840" y="2141280"/>
            <a:ext cx="7851960" cy="860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latin typeface="Oswald"/>
                <a:ea typeface="Oswald"/>
              </a:rPr>
              <a:t>Thank You!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36" name="Google Shape;96;p18"/>
          <p:cNvPicPr/>
          <p:nvPr/>
        </p:nvPicPr>
        <p:blipFill>
          <a:blip r:embed="rId2"/>
          <a:stretch/>
        </p:blipFill>
        <p:spPr>
          <a:xfrm>
            <a:off x="0" y="0"/>
            <a:ext cx="3807720" cy="2437920"/>
          </a:xfrm>
          <a:prstGeom prst="rect">
            <a:avLst/>
          </a:prstGeom>
          <a:ln>
            <a:noFill/>
          </a:ln>
        </p:spPr>
      </p:pic>
      <p:pic>
        <p:nvPicPr>
          <p:cNvPr id="137" name="Google Shape;97;p18"/>
          <p:cNvPicPr/>
          <p:nvPr/>
        </p:nvPicPr>
        <p:blipFill>
          <a:blip r:embed="rId3"/>
          <a:stretch/>
        </p:blipFill>
        <p:spPr>
          <a:xfrm>
            <a:off x="6053400" y="57600"/>
            <a:ext cx="2940840" cy="2323080"/>
          </a:xfrm>
          <a:prstGeom prst="rect">
            <a:avLst/>
          </a:prstGeom>
          <a:ln>
            <a:noFill/>
          </a:ln>
        </p:spPr>
      </p:pic>
      <p:pic>
        <p:nvPicPr>
          <p:cNvPr id="138" name="Google Shape;98;p18"/>
          <p:cNvPicPr/>
          <p:nvPr/>
        </p:nvPicPr>
        <p:blipFill>
          <a:blip r:embed="rId4"/>
          <a:stretch/>
        </p:blipFill>
        <p:spPr>
          <a:xfrm>
            <a:off x="6079680" y="2571840"/>
            <a:ext cx="2887920" cy="256212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99;p18"/>
          <p:cNvPicPr/>
          <p:nvPr/>
        </p:nvPicPr>
        <p:blipFill>
          <a:blip r:embed="rId5"/>
          <a:stretch/>
        </p:blipFill>
        <p:spPr>
          <a:xfrm>
            <a:off x="100080" y="2887200"/>
            <a:ext cx="3193560" cy="21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66680" y="17055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latin typeface="Oswald"/>
                <a:ea typeface="Oswald"/>
              </a:rPr>
              <a:t>What is a GPU </a:t>
            </a:r>
            <a:r>
              <a:rPr lang="en-US" sz="3000" b="0" strike="noStrike" spc="-1" dirty="0" err="1">
                <a:latin typeface="Oswald"/>
                <a:ea typeface="Oswald"/>
              </a:rPr>
              <a:t>Overclocker</a:t>
            </a:r>
            <a:r>
              <a:rPr lang="en-US" sz="3000" b="0" strike="noStrike" spc="-1" dirty="0">
                <a:latin typeface="Oswald"/>
                <a:ea typeface="Oswald"/>
              </a:rPr>
              <a:t>?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11760" y="819150"/>
            <a:ext cx="8520120" cy="14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GPU - Graphics Processing Unit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Pushes a GPU to its limit in order to increase performance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GPU consumes more power and can shorten its lifespan if done improperly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>
                <a:latin typeface="Average"/>
                <a:ea typeface="Average"/>
              </a:rPr>
              <a:t>Linux lacks good overclocking programs from trusted providers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5" name="Google Shape;67;p14"/>
          <p:cNvPicPr/>
          <p:nvPr/>
        </p:nvPicPr>
        <p:blipFill>
          <a:blip r:embed="rId2"/>
          <a:stretch/>
        </p:blipFill>
        <p:spPr>
          <a:xfrm>
            <a:off x="2124480" y="2371740"/>
            <a:ext cx="4733520" cy="27146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400" y="170550"/>
            <a:ext cx="38100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latin typeface="Oswald"/>
                <a:ea typeface="Oswald"/>
              </a:rPr>
              <a:t>OC Scanner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11760" y="819150"/>
            <a:ext cx="8520120" cy="182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pc="-1" dirty="0">
                <a:latin typeface="Average"/>
                <a:ea typeface="Average"/>
              </a:rPr>
              <a:t>R</a:t>
            </a:r>
            <a:r>
              <a:rPr lang="en-US" sz="1800" b="0" strike="noStrike" spc="-1" dirty="0" smtClean="0">
                <a:latin typeface="Average"/>
                <a:ea typeface="Average"/>
              </a:rPr>
              <a:t>uns </a:t>
            </a:r>
            <a:r>
              <a:rPr lang="en-US" sz="1800" b="0" strike="noStrike" spc="-1" dirty="0">
                <a:latin typeface="Average"/>
                <a:ea typeface="Average"/>
              </a:rPr>
              <a:t>clock speed tests at a range of voltages to find the exact </a:t>
            </a:r>
            <a:r>
              <a:rPr lang="en-US" sz="1800" b="0" strike="noStrike" spc="-1" dirty="0" smtClean="0">
                <a:latin typeface="Average"/>
                <a:ea typeface="Average"/>
              </a:rPr>
              <a:t>voltage-frequency value for stability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0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 smtClean="0">
                <a:latin typeface="Arial"/>
              </a:rPr>
              <a:t>Currently implemented in Windows automatic overclocking utilities such as EVGA Precision X1 and MSI After Burner.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8" name="Google Shape;74;p15"/>
          <p:cNvPicPr/>
          <p:nvPr/>
        </p:nvPicPr>
        <p:blipFill>
          <a:blip r:embed="rId2"/>
          <a:stretch/>
        </p:blipFill>
        <p:spPr>
          <a:xfrm>
            <a:off x="2428920" y="2571840"/>
            <a:ext cx="4285800" cy="247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66680" y="182880"/>
            <a:ext cx="8520120" cy="48387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 smtClean="0">
                <a:latin typeface="Oswald"/>
                <a:ea typeface="Oswald"/>
              </a:rPr>
              <a:t>Problem Characterization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2" name="TextShape 2"/>
          <p:cNvSpPr txBox="1"/>
          <p:nvPr/>
        </p:nvSpPr>
        <p:spPr>
          <a:xfrm>
            <a:off x="311760" y="666750"/>
            <a:ext cx="8520120" cy="4267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600" b="0" strike="noStrike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 smtClean="0">
                <a:latin typeface="Arial"/>
              </a:rPr>
              <a:t>There is no automatic overclocking utility under Linux.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800" b="0" strike="noStrike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pc="-1" dirty="0" smtClean="0">
                <a:latin typeface="Arial"/>
              </a:rPr>
              <a:t>The OC Scanner algorithm cannot be used since it requires the modification of core voltage.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 smtClean="0">
                <a:latin typeface="Arial"/>
              </a:rPr>
              <a:t>NVIDIA does not allow Linux to modify the power requirements: power limit and core voltage offsets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800" b="0" strike="noStrike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pc="-1" dirty="0" smtClean="0">
                <a:latin typeface="Arial"/>
              </a:rPr>
              <a:t>Linux users wanting to overclock GPUs have to do it manually by guessing a range of core and memory frequency offsets.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 smtClean="0">
                <a:latin typeface="Arial"/>
              </a:rPr>
              <a:t>This process is tedious.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8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241" y="150019"/>
            <a:ext cx="4834759" cy="745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latin typeface="Oswald"/>
              </a:rPr>
              <a:t>Proposed Solution</a:t>
            </a:r>
            <a:endParaRPr lang="en-US" sz="3000" dirty="0">
              <a:latin typeface="Oswald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311760" y="895350"/>
            <a:ext cx="8520120" cy="83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>
              <a:lnSpc>
                <a:spcPct val="115000"/>
              </a:lnSpc>
              <a:buClr>
                <a:srgbClr val="CACACA"/>
              </a:buClr>
            </a:pPr>
            <a:r>
              <a:rPr lang="en-US" sz="1800" b="0" strike="noStrike" spc="-1" dirty="0" smtClean="0">
                <a:latin typeface="Average"/>
                <a:ea typeface="Average"/>
              </a:rPr>
              <a:t>We propose to develop an automatic overclocking algorithm for Linux using a Raspberry PI. Current setup is shown below</a:t>
            </a:r>
          </a:p>
          <a:p>
            <a:pPr marL="114480">
              <a:lnSpc>
                <a:spcPct val="115000"/>
              </a:lnSpc>
              <a:buClr>
                <a:srgbClr val="CACACA"/>
              </a:buClr>
            </a:pPr>
            <a:endParaRPr lang="en-US" spc="-1" dirty="0">
              <a:latin typeface="Average"/>
            </a:endParaRPr>
          </a:p>
          <a:p>
            <a:pPr marL="114480">
              <a:lnSpc>
                <a:spcPct val="115000"/>
              </a:lnSpc>
              <a:buClr>
                <a:srgbClr val="CACACA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050" name="Picture 2" descr="Z:\home\sajeeb\Documents\MVIMG_20191205_1625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9" y="1721068"/>
            <a:ext cx="4487041" cy="336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2"/>
          <p:cNvSpPr txBox="1"/>
          <p:nvPr/>
        </p:nvSpPr>
        <p:spPr>
          <a:xfrm>
            <a:off x="464160" y="2114550"/>
            <a:ext cx="3726840" cy="274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>
              <a:lnSpc>
                <a:spcPct val="115000"/>
              </a:lnSpc>
              <a:buClr>
                <a:srgbClr val="CACACA"/>
              </a:buClr>
            </a:pPr>
            <a:r>
              <a:rPr lang="en-US" spc="-1" dirty="0" smtClean="0">
                <a:latin typeface="Arial"/>
              </a:rPr>
              <a:t>Our algorithm applies a range of core clock and memory clock offsets and checks the stability of the system after application of each offset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8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241" y="150019"/>
            <a:ext cx="5368159" cy="66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latin typeface="Oswald"/>
              </a:rPr>
              <a:t>Hardware Requirements</a:t>
            </a:r>
            <a:endParaRPr lang="en-US" sz="3000" dirty="0">
              <a:latin typeface="Oswald"/>
            </a:endParaRPr>
          </a:p>
        </p:txBody>
      </p:sp>
      <p:pic>
        <p:nvPicPr>
          <p:cNvPr id="3074" name="Picture 2" descr="Z:\home\sajeeb\Documents\hardware-overview-1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7745"/>
            <a:ext cx="4648200" cy="29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Z:\home\sajeeb\Documents\s-l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14550"/>
            <a:ext cx="368115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Shape 2"/>
          <p:cNvSpPr txBox="1"/>
          <p:nvPr/>
        </p:nvSpPr>
        <p:spPr>
          <a:xfrm>
            <a:off x="533400" y="4095750"/>
            <a:ext cx="388620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 algn="ctr">
              <a:lnSpc>
                <a:spcPct val="115000"/>
              </a:lnSpc>
              <a:buClr>
                <a:srgbClr val="CACACA"/>
              </a:buClr>
            </a:pPr>
            <a:r>
              <a:rPr lang="en-US" sz="1800" b="0" strike="noStrike" spc="-1" dirty="0" smtClean="0">
                <a:latin typeface="Average"/>
                <a:ea typeface="Average"/>
              </a:rPr>
              <a:t>Raspberry PI 4 to run the server  portion of the algorithm</a:t>
            </a:r>
          </a:p>
        </p:txBody>
      </p:sp>
      <p:sp>
        <p:nvSpPr>
          <p:cNvPr id="11" name="TextShape 2"/>
          <p:cNvSpPr txBox="1"/>
          <p:nvPr/>
        </p:nvSpPr>
        <p:spPr>
          <a:xfrm>
            <a:off x="4800600" y="4095750"/>
            <a:ext cx="4114800" cy="762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 algn="ctr">
              <a:lnSpc>
                <a:spcPct val="115000"/>
              </a:lnSpc>
              <a:buClr>
                <a:srgbClr val="CACACA"/>
              </a:buClr>
            </a:pPr>
            <a:r>
              <a:rPr lang="en-US" sz="1800" b="0" strike="noStrike" spc="-1" dirty="0" smtClean="0">
                <a:latin typeface="Average"/>
                <a:ea typeface="Average"/>
              </a:rPr>
              <a:t>Router/Switch to connect the PI to the machine with the GPU</a:t>
            </a:r>
          </a:p>
        </p:txBody>
      </p:sp>
    </p:spTree>
    <p:extLst>
      <p:ext uri="{BB962C8B-B14F-4D97-AF65-F5344CB8AC3E}">
        <p14:creationId xmlns:p14="http://schemas.microsoft.com/office/powerpoint/2010/main" val="38034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09550"/>
            <a:ext cx="7086600" cy="669131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latin typeface="Oswald"/>
              </a:rPr>
              <a:t>Components of Our Algorithm</a:t>
            </a:r>
            <a:endParaRPr lang="en-US" sz="3000" dirty="0">
              <a:latin typeface="Oswald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311760" y="971550"/>
            <a:ext cx="8520120" cy="3886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>
              <a:lnSpc>
                <a:spcPct val="115000"/>
              </a:lnSpc>
              <a:buClr>
                <a:srgbClr val="CACACA"/>
              </a:buClr>
            </a:pPr>
            <a:r>
              <a:rPr lang="en-US" sz="1800" b="0" strike="noStrike" spc="-1" dirty="0" smtClean="0">
                <a:latin typeface="Average"/>
                <a:ea typeface="Average"/>
              </a:rPr>
              <a:t>Our algorithm is composed of two parts:</a:t>
            </a:r>
            <a:endParaRPr lang="en-US" sz="1600" b="0" strike="noStrike" spc="-1" dirty="0" smtClean="0">
              <a:latin typeface="Arial"/>
            </a:endParaRPr>
          </a:p>
          <a:p>
            <a:pPr marL="114480">
              <a:lnSpc>
                <a:spcPct val="115000"/>
              </a:lnSpc>
              <a:buClr>
                <a:srgbClr val="CACACA"/>
              </a:buClr>
            </a:pPr>
            <a:endParaRPr lang="en-US" sz="1600" b="0" strike="noStrike" spc="-1" dirty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800" b="0" strike="noStrike" spc="-1" dirty="0" smtClean="0">
                <a:latin typeface="Arial"/>
              </a:rPr>
              <a:t>The part that is on the client and the part that is on the server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400" b="0" strike="noStrike" spc="-1" dirty="0" smtClean="0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pc="-1" dirty="0" smtClean="0">
                <a:latin typeface="Arial"/>
              </a:rPr>
              <a:t>The server part is the core of the algorithm and is further divided into two more components:</a:t>
            </a:r>
          </a:p>
          <a:p>
            <a:pPr marL="457200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400" spc="-1" dirty="0" smtClean="0">
              <a:latin typeface="Arial"/>
            </a:endParaRPr>
          </a:p>
          <a:p>
            <a:pPr marL="914400" lvl="1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600" b="0" strike="noStrike" spc="-1" dirty="0" smtClean="0">
                <a:latin typeface="Arial"/>
              </a:rPr>
              <a:t>Max Offset Finder: Find the maximum offset that can be applied to the GPU without compromising stability or accuracy.</a:t>
            </a:r>
          </a:p>
          <a:p>
            <a:pPr marL="914400" lvl="1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endParaRPr lang="en-US" sz="1200" b="0" strike="noStrike" spc="-1" dirty="0" smtClean="0">
              <a:latin typeface="Arial"/>
            </a:endParaRPr>
          </a:p>
          <a:p>
            <a:pPr marL="914400" lvl="1" indent="-3427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lang="en-US" sz="1600" b="0" strike="noStrike" spc="-1" dirty="0" smtClean="0">
                <a:latin typeface="Arial"/>
              </a:rPr>
              <a:t>Stabilizer: After finding the max offset make sure that the offset is stable and accurate, else find another offset.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37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66680" y="182880"/>
            <a:ext cx="8520120" cy="48387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latin typeface="Oswald"/>
                <a:ea typeface="Oswald"/>
              </a:rPr>
              <a:t>Graph of our algorithm applying OC profiles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1026" name="Picture 2" descr="Z:\home\sajeeb\Documents\CS370-Project\Algorithm OC profile appli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42950"/>
            <a:ext cx="67818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828800" y="2038350"/>
            <a:ext cx="1981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8800" y="2266950"/>
            <a:ext cx="160020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327" y="2113061"/>
            <a:ext cx="1490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Max Offset Finder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14800" y="1581150"/>
            <a:ext cx="22860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62400" y="2647950"/>
            <a:ext cx="2438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3428" y="3141761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Stabilizer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66680" y="182880"/>
            <a:ext cx="8520120" cy="48387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 smtClean="0">
                <a:latin typeface="Arial"/>
              </a:rPr>
              <a:t>Power Consumption of overclocked GPU</a:t>
            </a: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pic>
        <p:nvPicPr>
          <p:cNvPr id="4098" name="Picture 2" descr="Z:\home\sajeeb\Documents\CS370-Project\PowerConsumption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965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Z:\home\sajeeb\Documents\CS370-Project\PowerConsumption2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528" y="1005078"/>
            <a:ext cx="3090672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352800" y="1885950"/>
            <a:ext cx="2209800" cy="1295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Power Consumption after applying 211MHz offset</a:t>
            </a:r>
            <a:endParaRPr lang="en-US" sz="1200" dirty="0"/>
          </a:p>
        </p:txBody>
      </p:sp>
      <p:sp>
        <p:nvSpPr>
          <p:cNvPr id="15" name="TextShape 2"/>
          <p:cNvSpPr txBox="1"/>
          <p:nvPr/>
        </p:nvSpPr>
        <p:spPr>
          <a:xfrm>
            <a:off x="1447800" y="4248150"/>
            <a:ext cx="647700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114480" algn="ctr">
              <a:lnSpc>
                <a:spcPct val="115000"/>
              </a:lnSpc>
              <a:buClr>
                <a:srgbClr val="CACACA"/>
              </a:buClr>
            </a:pPr>
            <a:r>
              <a:rPr lang="en-US" sz="1600" b="0" strike="noStrike" spc="-1" dirty="0" smtClean="0">
                <a:latin typeface="Arial"/>
              </a:rPr>
              <a:t>Our algorithm was able to increase the core clock speed by 211MHz without modifying voltages or increasing power consumption.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400</Words>
  <Application>Microsoft Office PowerPoint</Application>
  <PresentationFormat>On-screen Show (16:9)</PresentationFormat>
  <Paragraphs>58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Our Algorithm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Sajeeb Roy Chowdhury</cp:lastModifiedBy>
  <cp:revision>127</cp:revision>
  <dcterms:modified xsi:type="dcterms:W3CDTF">2019-12-11T20:45:29Z</dcterms:modified>
  <dc:language>en-US</dc:language>
</cp:coreProperties>
</file>